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80" r:id="rId9"/>
    <p:sldId id="263" r:id="rId10"/>
    <p:sldId id="286" r:id="rId11"/>
    <p:sldId id="278" r:id="rId12"/>
    <p:sldId id="283" r:id="rId13"/>
    <p:sldId id="281" r:id="rId14"/>
    <p:sldId id="284" r:id="rId15"/>
    <p:sldId id="279" r:id="rId16"/>
    <p:sldId id="282" r:id="rId17"/>
    <p:sldId id="285" r:id="rId18"/>
    <p:sldId id="287" r:id="rId19"/>
    <p:sldId id="264" r:id="rId20"/>
    <p:sldId id="265" r:id="rId21"/>
    <p:sldId id="266" r:id="rId22"/>
    <p:sldId id="267" r:id="rId23"/>
    <p:sldId id="268" r:id="rId24"/>
    <p:sldId id="288" r:id="rId25"/>
    <p:sldId id="293" r:id="rId26"/>
    <p:sldId id="295" r:id="rId27"/>
    <p:sldId id="294" r:id="rId28"/>
    <p:sldId id="291" r:id="rId29"/>
    <p:sldId id="275" r:id="rId30"/>
    <p:sldId id="276"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6"/>
    <p:restoredTop sz="94595"/>
  </p:normalViewPr>
  <p:slideViewPr>
    <p:cSldViewPr snapToGrid="0" snapToObjects="1">
      <p:cViewPr varScale="1">
        <p:scale>
          <a:sx n="119" d="100"/>
          <a:sy n="119" d="100"/>
        </p:scale>
        <p:origin x="768"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eoguy.github.io/teaching/expdes/additional/mcelreath-chap2.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smtClean="0"/>
              <a:t>Probability </a:t>
            </a:r>
            <a:r>
              <a:rPr lang="en-US" smtClean="0"/>
              <a:t>and </a:t>
            </a:r>
            <a:br>
              <a:rPr lang="en-US" smtClean="0"/>
            </a:br>
            <a:r>
              <a:rPr lang="en-US" smtClean="0"/>
              <a:t>Bayes </a:t>
            </a:r>
            <a:r>
              <a:rPr lang="en-US" dirty="0" smtClean="0"/>
              <a:t>Theorem</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3</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4799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smtClean="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a:t>
            </a:r>
            <a:r>
              <a:rPr lang="en-US" sz="2800" smtClean="0">
                <a:solidFill>
                  <a:srgbClr val="222222"/>
                </a:solidFill>
                <a:latin typeface="Roboto" charset="0"/>
              </a:rPr>
              <a:t>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𝑟</m:t>
                          </m:r>
                          <m:rad>
                            <m:radPr>
                              <m:degHide m:val="on"/>
                              <m:ctrlPr>
                                <a:rPr lang="en-US" sz="3200" b="0" i="1" smtClean="0">
                                  <a:latin typeface="Cambria Math" charset="0"/>
                                </a:rPr>
                              </m:ctrlPr>
                            </m:radPr>
                            <m:deg/>
                            <m:e>
                              <m:r>
                                <a:rPr lang="en-US" sz="3200" b="0" i="1" smtClean="0">
                                  <a:latin typeface="Cambria Math" charset="0"/>
                                </a:rPr>
                                <m:t>𝑑𝑓</m:t>
                              </m:r>
                            </m:e>
                          </m:rad>
                        </m:num>
                        <m:den>
                          <m:rad>
                            <m:radPr>
                              <m:degHide m:val="on"/>
                              <m:ctrlPr>
                                <a:rPr lang="mr-IN" sz="3200" b="0" i="1" smtClean="0">
                                  <a:latin typeface="Cambria Math" charset="0"/>
                                </a:rPr>
                              </m:ctrlPr>
                            </m:radPr>
                            <m:deg/>
                            <m:e>
                              <m:r>
                                <a:rPr lang="en-US" sz="3200" b="0" i="1" smtClean="0">
                                  <a:latin typeface="Cambria Math" charset="0"/>
                                </a:rPr>
                                <m:t>1−</m:t>
                              </m:r>
                              <m:sSup>
                                <m:sSupPr>
                                  <m:ctrlPr>
                                    <a:rPr lang="en-US" sz="3200" b="0" i="1" smtClean="0">
                                      <a:latin typeface="Cambria Math"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4406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032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parameter estimate</a:t>
            </a:r>
            <a:endParaRPr lang="en-US" b="1" dirty="0">
              <a:solidFill>
                <a:schemeClr val="bg1"/>
              </a:solidFill>
            </a:endParaRPr>
          </a:p>
        </p:txBody>
      </p:sp>
      <p:sp>
        <p:nvSpPr>
          <p:cNvPr id="4" name="Rectangle 3"/>
          <p:cNvSpPr/>
          <p:nvPr/>
        </p:nvSpPr>
        <p:spPr>
          <a:xfrm>
            <a:off x="461209" y="1391199"/>
            <a:ext cx="11522243" cy="954107"/>
          </a:xfrm>
          <a:prstGeom prst="rect">
            <a:avLst/>
          </a:prstGeom>
        </p:spPr>
        <p:txBody>
          <a:bodyPr wrap="square">
            <a:spAutoFit/>
          </a:bodyPr>
          <a:lstStyle/>
          <a:p>
            <a:r>
              <a:rPr lang="en-US" sz="2800" dirty="0" smtClean="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smtClean="0"/>
                  <a:t>Pr</a:t>
                </a:r>
                <a:r>
                  <a:rPr lang="en-US" sz="1200" dirty="0" smtClean="0"/>
                  <a:t>(data)</a:t>
                </a:r>
                <a:endParaRPr lang="en-US" sz="1200" dirty="0"/>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smtClean="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267978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parameter estimate</a:t>
            </a:r>
            <a:endParaRPr lang="en-US" b="1" dirty="0">
              <a:solidFill>
                <a:schemeClr val="bg1"/>
              </a:solidFill>
            </a:endParaRPr>
          </a:p>
        </p:txBody>
      </p:sp>
      <p:sp>
        <p:nvSpPr>
          <p:cNvPr id="4" name="Rectangle 3"/>
          <p:cNvSpPr/>
          <p:nvPr/>
        </p:nvSpPr>
        <p:spPr>
          <a:xfrm>
            <a:off x="461209" y="1391199"/>
            <a:ext cx="11522243" cy="523220"/>
          </a:xfrm>
          <a:prstGeom prst="rect">
            <a:avLst/>
          </a:prstGeom>
        </p:spPr>
        <p:txBody>
          <a:bodyPr wrap="square">
            <a:spAutoFit/>
          </a:bodyPr>
          <a:lstStyle/>
          <a:p>
            <a:r>
              <a:rPr lang="en-US" sz="2800" dirty="0" smtClean="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smtClean="0"/>
                  <a:t>You have a null hypothesis and calculate the probability of observing your data under that hypothesis.</a:t>
                </a:r>
              </a:p>
              <a:p>
                <a:endParaRPr lang="en-US" sz="3200" dirty="0"/>
              </a:p>
              <a:p>
                <a:r>
                  <a:rPr lang="en-US" sz="3200" dirty="0" smtClean="0"/>
                  <a:t>Null: The sun has not exploded</a:t>
                </a:r>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smtClean="0"/>
              </a:p>
              <a:p>
                <a:endParaRPr lang="en-US" sz="3200" dirty="0"/>
              </a:p>
              <a:p>
                <a:r>
                  <a:rPr lang="en-US" sz="3200" dirty="0" smtClean="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smtClean="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smtClean="0"/>
              <a:t>What is the difference in a population and a sample?</a:t>
            </a:r>
          </a:p>
          <a:p>
            <a:pPr marL="742950" indent="-742950">
              <a:lnSpc>
                <a:spcPct val="200000"/>
              </a:lnSpc>
              <a:buFont typeface="+mj-lt"/>
              <a:buAutoNum type="arabicPeriod"/>
            </a:pPr>
            <a:r>
              <a:rPr lang="en-US" sz="4000" dirty="0" smtClean="0"/>
              <a:t>What is the difference in a parameter and a statistic?</a:t>
            </a:r>
          </a:p>
          <a:p>
            <a:pPr marL="742950" indent="-742950">
              <a:lnSpc>
                <a:spcPct val="200000"/>
              </a:lnSpc>
              <a:buFont typeface="+mj-lt"/>
              <a:buAutoNum type="arabicPeriod"/>
            </a:pPr>
            <a:r>
              <a:rPr lang="en-US" sz="4000" dirty="0" smtClean="0"/>
              <a:t>How does the central limit theorem help us?</a:t>
            </a:r>
            <a:endParaRPr lang="en-US" sz="40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smtClean="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smtClean="0"/>
              </a:p>
              <a:p>
                <a:pPr algn="r"/>
                <a:endParaRPr lang="en-US" sz="3600" dirty="0" smtClean="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p:sp>
        <p:nvSpPr>
          <p:cNvPr id="6" name="Rectangle 5"/>
          <p:cNvSpPr/>
          <p:nvPr/>
        </p:nvSpPr>
        <p:spPr>
          <a:xfrm>
            <a:off x="242170" y="1086291"/>
            <a:ext cx="11519770" cy="5509200"/>
          </a:xfrm>
          <a:prstGeom prst="rect">
            <a:avLst/>
          </a:prstGeom>
        </p:spPr>
        <p:txBody>
          <a:bodyPr wrap="square">
            <a:spAutoFit/>
          </a:bodyPr>
          <a:lstStyle/>
          <a:p>
            <a:r>
              <a:rPr lang="en-US" sz="3200" dirty="0" smtClean="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smtClean="0"/>
              <a:t>How likely are you to have the disease? </a:t>
            </a:r>
          </a:p>
          <a:p>
            <a:endParaRPr lang="en-US" sz="3200" dirty="0"/>
          </a:p>
          <a:p>
            <a:r>
              <a:rPr lang="en-US" sz="3200" dirty="0" smtClean="0"/>
              <a:t>Should you be concerned? </a:t>
            </a:r>
          </a:p>
          <a:p>
            <a:endParaRPr lang="en-US" sz="3200" dirty="0"/>
          </a:p>
          <a:p>
            <a:r>
              <a:rPr lang="en-US" sz="3200" dirty="0" smtClean="0"/>
              <a:t>Bayes’ theorem provides a natural way to think about this.</a:t>
            </a:r>
          </a:p>
          <a:p>
            <a:endParaRPr lang="en-US" sz="3200" dirty="0"/>
          </a:p>
          <a:p>
            <a:r>
              <a:rPr lang="en-US" sz="3200" b="1" dirty="0" smtClean="0">
                <a:solidFill>
                  <a:srgbClr val="C00000"/>
                </a:solidFill>
              </a:rPr>
              <a:t>Lets do this!</a:t>
            </a:r>
            <a:endParaRPr lang="en-US" sz="3200" b="1" dirty="0">
              <a:solidFill>
                <a:srgbClr val="C00000"/>
              </a:solidFill>
            </a:endParaRPr>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smtClean="0"/>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smtClean="0"/>
              </a:p>
              <a:p>
                <a:endParaRPr lang="en-US" sz="3200" dirty="0"/>
              </a:p>
              <a:p>
                <a:r>
                  <a:rPr lang="en-US" sz="3200" dirty="0" smtClean="0"/>
                  <a:t>Which means that you have only a 0.1% chance of having the disease even if you test positive.  </a:t>
                </a:r>
              </a:p>
              <a:p>
                <a:endParaRPr lang="en-US" sz="3200" dirty="0"/>
              </a:p>
              <a:p>
                <a:r>
                  <a:rPr lang="en-US" sz="3200" dirty="0" smtClean="0"/>
                  <a:t>What if your doctor noticed a symptom that made them give you this test what changes?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Priors</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smtClean="0"/>
              </a:p>
              <a:p>
                <a:endParaRPr lang="en-US" sz="3200" dirty="0"/>
              </a:p>
              <a:p>
                <a:r>
                  <a:rPr lang="en-US" sz="3200" dirty="0" err="1" smtClean="0"/>
                  <a:t>Pr</a:t>
                </a:r>
                <a:r>
                  <a:rPr lang="en-US" sz="3200" dirty="0" smtClean="0"/>
                  <a:t>(A) this is the prior.  It is powerful because it allows you to incorporate previous knowledge into your analysis, but it can lead to very bad inference if you are careless.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smtClean="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smtClean="0"/>
                  <a:t>Pick an arbitrary starting point</a:t>
                </a:r>
              </a:p>
              <a:p>
                <a:pPr marL="514350" indent="-514350">
                  <a:buAutoNum type="arabicParenR"/>
                </a:pPr>
                <a:r>
                  <a:rPr lang="en-US" sz="3200" dirty="0" smtClean="0"/>
                  <a:t>Calculate the current probability  </a:t>
                </a:r>
                <a14:m>
                  <m:oMath xmlns:m="http://schemas.openxmlformats.org/officeDocument/2006/math">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smtClean="0"/>
              </a:p>
              <a:p>
                <a:pPr marL="514350" indent="-514350">
                  <a:buAutoNum type="arabicParenR"/>
                </a:pPr>
                <a:r>
                  <a:rPr lang="en-US" sz="3200" dirty="0" smtClean="0"/>
                  <a:t>Generate a change to one of our parameters</a:t>
                </a:r>
              </a:p>
              <a:p>
                <a:pPr marL="514350" indent="-514350">
                  <a:buAutoNum type="arabicParenR"/>
                </a:pPr>
                <a:r>
                  <a:rPr lang="en-US" sz="3200" dirty="0" smtClean="0"/>
                  <a:t>Calculate the new </a:t>
                </a:r>
                <a:r>
                  <a:rPr lang="en-US" sz="3200" dirty="0"/>
                  <a:t>probability  </a:t>
                </a:r>
                <a14:m>
                  <m:oMath xmlns:m="http://schemas.openxmlformats.org/officeDocument/2006/math">
                    <m:sSub>
                      <m:sSubPr>
                        <m:ctrlPr>
                          <a:rPr lang="en-US" sz="3200" i="1">
                            <a:latin typeface="Cambria Math"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smtClean="0"/>
              </a:p>
              <a:p>
                <a:pPr marL="514350" indent="-514350">
                  <a:buAutoNum type="arabicParenR"/>
                </a:pPr>
                <a:r>
                  <a:rPr lang="en-US" sz="3200" dirty="0" smtClean="0"/>
                  <a:t>Accept new parameter value with probability </a:t>
                </a:r>
                <a14:m>
                  <m:oMath xmlns:m="http://schemas.openxmlformats.org/officeDocument/2006/math">
                    <m:f>
                      <m:fPr>
                        <m:ctrlPr>
                          <a:rPr lang="mr-IN" sz="3200" i="1" smtClean="0">
                            <a:latin typeface="Cambria Math" charset="0"/>
                          </a:rPr>
                        </m:ctrlPr>
                      </m:fPr>
                      <m:num>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smtClean="0"/>
              </a:p>
              <a:p>
                <a:pPr marL="514350" indent="-514350">
                  <a:buAutoNum type="arabicParenR"/>
                </a:pPr>
                <a:r>
                  <a:rPr lang="en-US" sz="3200" dirty="0" smtClean="0"/>
                  <a:t>Return to step 3 (repeat for a really long time)</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charset="0"/>
                            </a:rPr>
                          </m:ctrlPr>
                        </m:funcPr>
                        <m:fName>
                          <m:r>
                            <m:rPr>
                              <m:sty m:val="p"/>
                            </m:rPr>
                            <a:rPr lang="en-US" sz="1400">
                              <a:latin typeface="Cambria Math" charset="0"/>
                            </a:rPr>
                            <m:t>Pr</m:t>
                          </m:r>
                        </m:fName>
                        <m:e>
                          <m:d>
                            <m:dPr>
                              <m:ctrlPr>
                                <a:rPr lang="en-US" sz="1400" i="1">
                                  <a:latin typeface="Cambria Math"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Tree>
    <p:extLst>
      <p:ext uri="{BB962C8B-B14F-4D97-AF65-F5344CB8AC3E}">
        <p14:creationId xmlns:p14="http://schemas.microsoft.com/office/powerpoint/2010/main" val="5753907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The power of Bayesian approaches</a:t>
            </a:r>
            <a:endParaRPr lang="en-US" b="1" dirty="0">
              <a:solidFill>
                <a:schemeClr val="bg1"/>
              </a:solidFill>
            </a:endParaRPr>
          </a:p>
        </p:txBody>
      </p:sp>
      <p:sp>
        <p:nvSpPr>
          <p:cNvPr id="6" name="Rectangle 5"/>
          <p:cNvSpPr/>
          <p:nvPr/>
        </p:nvSpPr>
        <p:spPr>
          <a:xfrm>
            <a:off x="4509370" y="1297140"/>
            <a:ext cx="7478038" cy="4031873"/>
          </a:xfrm>
          <a:prstGeom prst="rect">
            <a:avLst/>
          </a:prstGeom>
        </p:spPr>
        <p:txBody>
          <a:bodyPr wrap="square">
            <a:spAutoFit/>
          </a:bodyPr>
          <a:lstStyle/>
          <a:p>
            <a:r>
              <a:rPr lang="en-US" sz="3200" dirty="0" smtClean="0"/>
              <a:t>With a Bayesian approach we can take into account all types of uncertainty and be more conservative.</a:t>
            </a:r>
          </a:p>
          <a:p>
            <a:endParaRPr lang="en-US" sz="3200" dirty="0"/>
          </a:p>
          <a:p>
            <a:pPr marL="457200" indent="-457200">
              <a:buFont typeface="Arial" charset="0"/>
              <a:buChar char="•"/>
            </a:pPr>
            <a:r>
              <a:rPr lang="en-US" sz="3200" dirty="0" smtClean="0"/>
              <a:t>Phylogenetic </a:t>
            </a:r>
          </a:p>
          <a:p>
            <a:pPr marL="457200" indent="-457200">
              <a:buFont typeface="Arial" charset="0"/>
              <a:buChar char="•"/>
            </a:pPr>
            <a:r>
              <a:rPr lang="en-US" sz="3200" dirty="0" smtClean="0"/>
              <a:t>Model selection uncertainty</a:t>
            </a:r>
          </a:p>
          <a:p>
            <a:pPr marL="457200" indent="-457200">
              <a:buFont typeface="Arial" charset="0"/>
              <a:buChar char="•"/>
            </a:pPr>
            <a:r>
              <a:rPr lang="en-US" sz="3200" dirty="0" smtClean="0"/>
              <a:t>Parameter value uncertainty</a:t>
            </a:r>
          </a:p>
          <a:p>
            <a:pPr marL="457200" indent="-457200">
              <a:buFont typeface="Arial" charset="0"/>
              <a:buChar char="•"/>
            </a:pPr>
            <a:r>
              <a:rPr lang="en-US" sz="3200" dirty="0" smtClean="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62479"/>
            <a:ext cx="11801138" cy="2554545"/>
          </a:xfrm>
          <a:prstGeom prst="rect">
            <a:avLst/>
          </a:prstGeom>
        </p:spPr>
        <p:txBody>
          <a:bodyPr wrap="square">
            <a:spAutoFit/>
          </a:bodyPr>
          <a:lstStyle/>
          <a:p>
            <a:pPr marL="742950" indent="-742950">
              <a:lnSpc>
                <a:spcPct val="200000"/>
              </a:lnSpc>
              <a:buFont typeface="+mj-lt"/>
              <a:buAutoNum type="arabicPeriod"/>
            </a:pPr>
            <a:r>
              <a:rPr lang="en-US" sz="4000" dirty="0" smtClean="0"/>
              <a:t>Probability</a:t>
            </a:r>
          </a:p>
          <a:p>
            <a:pPr marL="742950" indent="-742950">
              <a:lnSpc>
                <a:spcPct val="200000"/>
              </a:lnSpc>
              <a:buFont typeface="+mj-lt"/>
              <a:buAutoNum type="arabicPeriod"/>
            </a:pPr>
            <a:r>
              <a:rPr lang="en-US" sz="4000" dirty="0" smtClean="0"/>
              <a:t>Frequentist vs Bayesian</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5 and </a:t>
            </a:r>
            <a:r>
              <a:rPr lang="en-US" sz="3200" dirty="0" smtClean="0">
                <a:hlinkClick r:id="rId2"/>
              </a:rPr>
              <a:t>chapter 2 of </a:t>
            </a:r>
            <a:r>
              <a:rPr lang="en-US" sz="3200" dirty="0" err="1" smtClean="0">
                <a:hlinkClick r:id="rId2"/>
              </a:rPr>
              <a:t>McElreath</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Setting matters</a:t>
            </a:r>
            <a:endParaRPr lang="en-US"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Mutually exclusive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smtClean="0"/>
                  <a:t>What is the probability of drawing either an ace or a king from a deck cards?</a:t>
                </a:r>
              </a:p>
              <a:p>
                <a:endParaRPr lang="en-US" sz="3200" dirty="0"/>
              </a:p>
              <a:p>
                <a:r>
                  <a:rPr lang="en-US" sz="3200" dirty="0" smtClean="0"/>
                  <a:t>addition rule: if two events are mutually exclusive then the probability that either will occur is just the sum of the individual probabilities</a:t>
                </a:r>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smtClean="0"/>
              </a:p>
              <a:p>
                <a:endParaRPr lang="en-US" sz="3200" dirty="0" smtClean="0"/>
              </a:p>
              <a:p>
                <a:pPr algn="r"/>
                <a:r>
                  <a:rPr lang="en-US" sz="2000" dirty="0" smtClean="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Independent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smtClean="0"/>
                  <a:t>What is the probability of rolling a 1 and then a 2 on a pair of dice?</a:t>
                </a:r>
              </a:p>
              <a:p>
                <a:endParaRPr lang="en-US" sz="3200" dirty="0" smtClean="0"/>
              </a:p>
              <a:p>
                <a:r>
                  <a:rPr lang="en-US" sz="3200" dirty="0" smtClean="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Non-independence</a:t>
            </a:r>
            <a:endParaRPr lang="en-US" b="1" dirty="0">
              <a:solidFill>
                <a:schemeClr val="bg1"/>
              </a:solidFill>
            </a:endParaRPr>
          </a:p>
        </p:txBody>
      </p:sp>
      <p:sp>
        <p:nvSpPr>
          <p:cNvPr id="4" name="Rectangle 3"/>
          <p:cNvSpPr/>
          <p:nvPr/>
        </p:nvSpPr>
        <p:spPr>
          <a:xfrm>
            <a:off x="195431" y="1273781"/>
            <a:ext cx="11801138" cy="3046988"/>
          </a:xfrm>
          <a:prstGeom prst="rect">
            <a:avLst/>
          </a:prstGeom>
        </p:spPr>
        <p:txBody>
          <a:bodyPr wrap="square">
            <a:spAutoFit/>
          </a:bodyPr>
          <a:lstStyle/>
          <a:p>
            <a:r>
              <a:rPr lang="en-US" sz="3200" dirty="0" smtClean="0"/>
              <a:t>non-independent events- conditional probability: is the probability of an event given that another event has already occurred.</a:t>
            </a:r>
          </a:p>
          <a:p>
            <a:endParaRPr lang="en-US" sz="3200" dirty="0"/>
          </a:p>
          <a:p>
            <a:r>
              <a:rPr lang="en-US" sz="3200" dirty="0" smtClean="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Conditional probability</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smtClean="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smtClean="0"/>
              </a:p>
              <a:p>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5757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1102</Words>
  <Application>Microsoft Macintosh PowerPoint</Application>
  <PresentationFormat>Widescreen</PresentationFormat>
  <Paragraphs>197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Calibri Light</vt:lpstr>
      <vt:lpstr>Cambria Math</vt:lpstr>
      <vt:lpstr>Mangal</vt:lpstr>
      <vt:lpstr>Roboto</vt:lpstr>
      <vt:lpstr>Arial</vt:lpstr>
      <vt:lpstr>Office Theme</vt:lpstr>
      <vt:lpstr>Probability and  Bayes Theorem Biology 683  Lecture 3   Heath Blackmon</vt:lpstr>
      <vt:lpstr>Last week</vt:lpstr>
      <vt:lpstr>Today</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Setting matters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28</cp:revision>
  <cp:lastPrinted>2018-02-06T22:00:57Z</cp:lastPrinted>
  <dcterms:created xsi:type="dcterms:W3CDTF">2018-01-03T17:15:04Z</dcterms:created>
  <dcterms:modified xsi:type="dcterms:W3CDTF">2018-02-06T22:01:00Z</dcterms:modified>
</cp:coreProperties>
</file>